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80212b61a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a80212b61a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80212b61a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80212b61a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80212b61a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80212b61a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80212b61a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80212b61a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818fc2ab8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818fc2ab8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7d0c748e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7d0c748e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7c886fb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a7c886fb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7c886fbde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7c886fbd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7c886fbde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7c886fbde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7c886fbde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7c886fbde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7c886fbde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a7c886fbde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7d0c748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7d0c748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818fc2ab8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a818fc2ab8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818fc2ab8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818fc2ab8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80212b61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80212b61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Relationship Id="rId4" Type="http://schemas.openxmlformats.org/officeDocument/2006/relationships/image" Target="../media/image20.gif"/><Relationship Id="rId5" Type="http://schemas.openxmlformats.org/officeDocument/2006/relationships/image" Target="../media/image2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15.jpg"/><Relationship Id="rId6" Type="http://schemas.openxmlformats.org/officeDocument/2006/relationships/image" Target="../media/image21.jpg"/><Relationship Id="rId7" Type="http://schemas.openxmlformats.org/officeDocument/2006/relationships/image" Target="../media/image19.jpg"/><Relationship Id="rId8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hyperlink" Target="https://github.com/xiyori/mars-reproducibility" TargetMode="External"/><Relationship Id="rId5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MARS: Masked Automatic Ranks Selection in Tensor Decomposition</a:t>
            </a:r>
            <a:endParaRPr/>
          </a:p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7193850" y="3362850"/>
            <a:ext cx="1453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UFO Team</a:t>
            </a:r>
            <a:endParaRPr/>
          </a:p>
        </p:txBody>
      </p:sp>
      <p:sp>
        <p:nvSpPr>
          <p:cNvPr id="133" name="Google Shape;133;p25"/>
          <p:cNvSpPr txBox="1"/>
          <p:nvPr/>
        </p:nvSpPr>
        <p:spPr>
          <a:xfrm>
            <a:off x="293500" y="4586650"/>
            <a:ext cx="28113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729450" y="2644550"/>
            <a:ext cx="3432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Paper Review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25" y="0"/>
            <a:ext cx="1427910" cy="5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MARS for AutoEncoders </a:t>
            </a:r>
            <a:endParaRPr/>
          </a:p>
        </p:txBody>
      </p:sp>
      <p:sp>
        <p:nvSpPr>
          <p:cNvPr id="225" name="Google Shape;22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5" y="4817345"/>
            <a:ext cx="895802" cy="31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77775"/>
            <a:ext cx="4711475" cy="353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6043" y="1017725"/>
            <a:ext cx="4587357" cy="34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/>
          <p:nvPr/>
        </p:nvSpPr>
        <p:spPr>
          <a:xfrm>
            <a:off x="725925" y="4241775"/>
            <a:ext cx="35082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Factorized autoencoder reconstruction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Inference speedup: 1.11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5144375" y="4241775"/>
            <a:ext cx="33282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Base autoencoder reconstruction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MARS for VAE</a:t>
            </a:r>
            <a:endParaRPr/>
          </a:p>
        </p:txBody>
      </p:sp>
      <p:sp>
        <p:nvSpPr>
          <p:cNvPr id="236" name="Google Shape;23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5" y="4817345"/>
            <a:ext cx="895802" cy="31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25" y="1012756"/>
            <a:ext cx="4412374" cy="3309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2176" y="1012750"/>
            <a:ext cx="4150691" cy="311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 txBox="1"/>
          <p:nvPr/>
        </p:nvSpPr>
        <p:spPr>
          <a:xfrm>
            <a:off x="1172025" y="4125775"/>
            <a:ext cx="37422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Factorized VAE latent space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Compression: 5.383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41" name="Google Shape;241;p35"/>
          <p:cNvSpPr txBox="1"/>
          <p:nvPr/>
        </p:nvSpPr>
        <p:spPr>
          <a:xfrm>
            <a:off x="5685900" y="4107838"/>
            <a:ext cx="37422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Base</a:t>
            </a:r>
            <a:r>
              <a:rPr lang="ru" sz="1100">
                <a:solidFill>
                  <a:schemeClr val="dk2"/>
                </a:solidFill>
              </a:rPr>
              <a:t> VAE latent space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MARS for VAE</a:t>
            </a:r>
            <a:endParaRPr/>
          </a:p>
        </p:txBody>
      </p:sp>
      <p:sp>
        <p:nvSpPr>
          <p:cNvPr id="247" name="Google Shape;24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5" y="4817345"/>
            <a:ext cx="895802" cy="31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 txBox="1"/>
          <p:nvPr/>
        </p:nvSpPr>
        <p:spPr>
          <a:xfrm>
            <a:off x="5710725" y="4107850"/>
            <a:ext cx="37422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Base VAE reconstruction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4726" y="1027599"/>
            <a:ext cx="4117725" cy="30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225" y="1017725"/>
            <a:ext cx="4242074" cy="31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/>
          <p:nvPr/>
        </p:nvSpPr>
        <p:spPr>
          <a:xfrm>
            <a:off x="1155450" y="4158925"/>
            <a:ext cx="30045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Factorized VAE reconstruction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Inference speedup: 1.12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MARS for VAE</a:t>
            </a:r>
            <a:endParaRPr/>
          </a:p>
        </p:txBody>
      </p:sp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5" y="4817345"/>
            <a:ext cx="895802" cy="31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400" y="1185575"/>
            <a:ext cx="3019750" cy="30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6825" y="1185550"/>
            <a:ext cx="3019750" cy="30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7"/>
          <p:cNvSpPr txBox="1"/>
          <p:nvPr/>
        </p:nvSpPr>
        <p:spPr>
          <a:xfrm>
            <a:off x="5954500" y="4267325"/>
            <a:ext cx="1484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Base VAE transition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1249625" y="4292075"/>
            <a:ext cx="18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Factorized VAE transition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MARS for U-Net</a:t>
            </a:r>
            <a:endParaRPr/>
          </a:p>
        </p:txBody>
      </p:sp>
      <p:sp>
        <p:nvSpPr>
          <p:cNvPr id="269" name="Google Shape;269;p38"/>
          <p:cNvSpPr txBox="1"/>
          <p:nvPr/>
        </p:nvSpPr>
        <p:spPr>
          <a:xfrm>
            <a:off x="159625" y="934750"/>
            <a:ext cx="5106300" cy="3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Approach for U-Net: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ru" sz="1600">
                <a:solidFill>
                  <a:schemeClr val="dk2"/>
                </a:solidFill>
              </a:rPr>
              <a:t>Replace ordinary convolution blocks with either ones based on TT or Tucker decomposition (similar to famous approach with MobileNet convolutions)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As a result, size of model decreases from the start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Challenges: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ru" sz="1600">
                <a:solidFill>
                  <a:schemeClr val="dk2"/>
                </a:solidFill>
              </a:rPr>
              <a:t>Hard to</a:t>
            </a:r>
            <a:r>
              <a:rPr lang="ru" sz="1600">
                <a:solidFill>
                  <a:schemeClr val="dk2"/>
                </a:solidFill>
              </a:rPr>
              <a:t> make large model to “take off”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ru" sz="1600">
                <a:solidFill>
                  <a:schemeClr val="dk2"/>
                </a:solidFill>
              </a:rPr>
              <a:t>During training MARS more likely to not find any structure inside of models at all and give a zero mask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ru" sz="1600">
                <a:solidFill>
                  <a:schemeClr val="dk2"/>
                </a:solidFill>
              </a:rPr>
              <a:t>Training process take 2x-3x more time, than for ordinary U-Net, because requires some time after convergence to find a mask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70" name="Google Shape;27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5" y="4817345"/>
            <a:ext cx="895802" cy="31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225" y="205700"/>
            <a:ext cx="3082900" cy="21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8400" y="2594800"/>
            <a:ext cx="2901733" cy="2068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Conclusion</a:t>
            </a:r>
            <a:endParaRPr/>
          </a:p>
        </p:txBody>
      </p: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80" name="Google Shape;280;p39"/>
          <p:cNvSpPr txBox="1"/>
          <p:nvPr/>
        </p:nvSpPr>
        <p:spPr>
          <a:xfrm>
            <a:off x="240325" y="1092625"/>
            <a:ext cx="4558200" cy="3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dk2"/>
                </a:solidFill>
              </a:rPr>
              <a:t>Model Advantages</a:t>
            </a:r>
            <a:endParaRPr b="1" sz="22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ru" sz="1800" u="sng">
                <a:solidFill>
                  <a:schemeClr val="dk2"/>
                </a:solidFill>
              </a:rPr>
              <a:t>Universal </a:t>
            </a:r>
            <a:r>
              <a:rPr lang="ru" sz="1800">
                <a:solidFill>
                  <a:schemeClr val="dk2"/>
                </a:solidFill>
              </a:rPr>
              <a:t>- applicable to various tensorized models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ru" sz="1800" u="sng">
                <a:solidFill>
                  <a:schemeClr val="dk2"/>
                </a:solidFill>
              </a:rPr>
              <a:t>Sensible </a:t>
            </a:r>
            <a:r>
              <a:rPr lang="ru" sz="1800">
                <a:solidFill>
                  <a:schemeClr val="dk2"/>
                </a:solidFill>
              </a:rPr>
              <a:t>- closely rank approximation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ru" sz="1800" u="sng">
                <a:solidFill>
                  <a:schemeClr val="dk2"/>
                </a:solidFill>
              </a:rPr>
              <a:t>Effective </a:t>
            </a:r>
            <a:r>
              <a:rPr lang="ru" sz="1800">
                <a:solidFill>
                  <a:schemeClr val="dk2"/>
                </a:solidFill>
              </a:rPr>
              <a:t>- much better than manual selection of ranks and no worse than specialized rank selection schemes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ru" sz="1800" u="sng">
                <a:solidFill>
                  <a:schemeClr val="dk2"/>
                </a:solidFill>
              </a:rPr>
              <a:t>Efficient </a:t>
            </a:r>
            <a:r>
              <a:rPr lang="ru" sz="1800">
                <a:solidFill>
                  <a:schemeClr val="dk2"/>
                </a:solidFill>
              </a:rPr>
              <a:t>- no extra computational cost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ru" sz="1800" u="sng">
                <a:solidFill>
                  <a:schemeClr val="dk2"/>
                </a:solidFill>
              </a:rPr>
              <a:t>Scalable </a:t>
            </a:r>
            <a:r>
              <a:rPr lang="ru" sz="1800">
                <a:solidFill>
                  <a:schemeClr val="dk2"/>
                </a:solidFill>
              </a:rPr>
              <a:t>- easy tensorization of ResNet-110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ru" sz="1800" u="sng">
                <a:solidFill>
                  <a:schemeClr val="dk2"/>
                </a:solidFill>
              </a:rPr>
              <a:t>Consistent</a:t>
            </a:r>
            <a:r>
              <a:rPr lang="ru" sz="1800">
                <a:solidFill>
                  <a:schemeClr val="dk2"/>
                </a:solidFill>
              </a:rPr>
              <a:t> -  learned masks probabilities are close to hard values {0, 1}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4887200" y="1092625"/>
            <a:ext cx="4008300" cy="3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dk2"/>
                </a:solidFill>
              </a:rPr>
              <a:t>Model Disadvantages</a:t>
            </a:r>
            <a:endParaRPr b="1" sz="20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In practice it is difficult to choose hyperparameters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Ensemble learning approach is quite long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Model is working long for TensorTrain rank selection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5" y="4817345"/>
            <a:ext cx="895802" cy="314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Our Team</a:t>
            </a:r>
            <a:endParaRPr/>
          </a:p>
        </p:txBody>
      </p:sp>
      <p:sp>
        <p:nvSpPr>
          <p:cNvPr id="288" name="Google Shape;288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50" y="2285400"/>
            <a:ext cx="1508400" cy="1487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180000" dist="19050">
              <a:srgbClr val="000000">
                <a:alpha val="50000"/>
              </a:srgbClr>
            </a:outerShdw>
          </a:effectLst>
        </p:spPr>
      </p:pic>
      <p:pic>
        <p:nvPicPr>
          <p:cNvPr id="290" name="Google Shape;29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0125" y="2305350"/>
            <a:ext cx="1549800" cy="15270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180000" dist="19050">
              <a:srgbClr val="000000">
                <a:alpha val="50000"/>
              </a:srgbClr>
            </a:outerShdw>
          </a:effectLst>
        </p:spPr>
      </p:pic>
      <p:pic>
        <p:nvPicPr>
          <p:cNvPr id="291" name="Google Shape;291;p40"/>
          <p:cNvPicPr preferRelativeResize="0"/>
          <p:nvPr/>
        </p:nvPicPr>
        <p:blipFill rotWithShape="1">
          <a:blip r:embed="rId5">
            <a:alphaModFix/>
          </a:blip>
          <a:srcRect b="729" l="0" r="0" t="738"/>
          <a:stretch/>
        </p:blipFill>
        <p:spPr>
          <a:xfrm>
            <a:off x="457200" y="2285400"/>
            <a:ext cx="1549800" cy="15270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180000" dist="19050">
              <a:srgbClr val="000000">
                <a:alpha val="50000"/>
              </a:srgbClr>
            </a:outerShdw>
          </a:effectLst>
        </p:spPr>
      </p:pic>
      <p:pic>
        <p:nvPicPr>
          <p:cNvPr id="292" name="Google Shape;292;p40"/>
          <p:cNvPicPr preferRelativeResize="0"/>
          <p:nvPr/>
        </p:nvPicPr>
        <p:blipFill rotWithShape="1">
          <a:blip r:embed="rId6">
            <a:alphaModFix/>
          </a:blip>
          <a:srcRect b="729" l="0" r="0" t="738"/>
          <a:stretch/>
        </p:blipFill>
        <p:spPr>
          <a:xfrm>
            <a:off x="7286725" y="2285400"/>
            <a:ext cx="1549800" cy="15270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180000" dist="19050">
              <a:srgbClr val="000000">
                <a:alpha val="50000"/>
              </a:srgbClr>
            </a:outerShdw>
          </a:effectLst>
        </p:spPr>
      </p:pic>
      <p:pic>
        <p:nvPicPr>
          <p:cNvPr id="293" name="Google Shape;293;p40"/>
          <p:cNvPicPr preferRelativeResize="0"/>
          <p:nvPr/>
        </p:nvPicPr>
        <p:blipFill rotWithShape="1">
          <a:blip r:embed="rId7">
            <a:alphaModFix/>
          </a:blip>
          <a:srcRect b="0" l="21480" r="21480" t="0"/>
          <a:stretch/>
        </p:blipFill>
        <p:spPr>
          <a:xfrm>
            <a:off x="5584537" y="2285400"/>
            <a:ext cx="1549800" cy="15270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180000" dist="19050">
              <a:srgbClr val="000000">
                <a:alpha val="50000"/>
              </a:srgbClr>
            </a:outerShdw>
          </a:effectLst>
        </p:spPr>
      </p:pic>
      <p:sp>
        <p:nvSpPr>
          <p:cNvPr id="294" name="Google Shape;294;p40"/>
          <p:cNvSpPr txBox="1"/>
          <p:nvPr/>
        </p:nvSpPr>
        <p:spPr>
          <a:xfrm>
            <a:off x="3903000" y="3961450"/>
            <a:ext cx="15084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Foma Shipilov</a:t>
            </a:r>
            <a:b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Experiments reproduction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2200825" y="4001350"/>
            <a:ext cx="15084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Petr Sychev</a:t>
            </a:r>
            <a:b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Theory understanding, preso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457250" y="3961450"/>
            <a:ext cx="15084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Elfat Sabitov</a:t>
            </a:r>
            <a:b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Experimental applications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5605225" y="4001350"/>
            <a:ext cx="15084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Petr Kushnir</a:t>
            </a:r>
            <a:b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Theory understanding, preso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7328075" y="4001350"/>
            <a:ext cx="18159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Sergey Kushneryuk</a:t>
            </a:r>
            <a:b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Experiments with CNN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9625" y="4817345"/>
            <a:ext cx="895802" cy="314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1820"/>
              <a:t>Motivation&amp;Problem:</a:t>
            </a:r>
            <a:r>
              <a:rPr lang="ru" sz="1820"/>
              <a:t> Tensor decomposition methods are effective in compression and acceleration of neural networks. However, to achieve balance between compression and performance we need to carefully select tensor ranks.</a:t>
            </a:r>
            <a:endParaRPr sz="1820"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097875" y="3296350"/>
            <a:ext cx="5734500" cy="1272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ru" sz="1350">
                <a:solidFill>
                  <a:schemeClr val="dk1"/>
                </a:solidFill>
              </a:rPr>
              <a:t>Typical hyperparameter selection techniques, like cross-validation, are poorly suited for the choice of multiple tensor ranks.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ru" sz="1350">
                <a:solidFill>
                  <a:schemeClr val="dk1"/>
                </a:solidFill>
              </a:rPr>
              <a:t>E</a:t>
            </a:r>
            <a:r>
              <a:rPr lang="ru" sz="1350">
                <a:solidFill>
                  <a:schemeClr val="dk1"/>
                </a:solidFill>
              </a:rPr>
              <a:t>xisting approaches for core ranks selection are not general. They also could require significant computational overhead.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83029"/>
            <a:ext cx="8520599" cy="1486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51587"/>
            <a:ext cx="2577451" cy="14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625" y="4817345"/>
            <a:ext cx="895802" cy="314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Proposed method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415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Ranks can be represented by binary masks over tensor dimensions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 Bayesian model for these binary masks is proposed, MAP estimate is considered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Learned masks are binarized and applied to core tensors, resulting in compressed model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913" y="694600"/>
            <a:ext cx="4040626" cy="161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625" y="2557004"/>
            <a:ext cx="4227925" cy="60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4375" y="3942218"/>
            <a:ext cx="4227924" cy="33075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625" y="4817345"/>
            <a:ext cx="895802" cy="314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Model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843575"/>
            <a:ext cx="33966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Prior over masks is assumed to be Bernoulli with the success parameter π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150" y="1954300"/>
            <a:ext cx="4885375" cy="6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3175" y="931524"/>
            <a:ext cx="5557626" cy="7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150" y="3200590"/>
            <a:ext cx="4742149" cy="124541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419225" y="3275800"/>
            <a:ext cx="3396600" cy="14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MAP estimate is considered. This discrete optimization problem can be reduced to continuous optimization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625" y="4817345"/>
            <a:ext cx="895802" cy="314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Model</a:t>
            </a:r>
            <a:endParaRPr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11700" y="1152475"/>
            <a:ext cx="31722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Under the assumption that q(m) is a factorized Bernoulli distribution, problem from previous slide is equivalent to</a:t>
            </a:r>
            <a:r>
              <a:rPr lang="ru" sz="1600"/>
              <a:t> </a:t>
            </a:r>
            <a:endParaRPr sz="1600"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650" y="1017725"/>
            <a:ext cx="5005650" cy="20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3116825"/>
            <a:ext cx="8261700" cy="17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35">
                <a:solidFill>
                  <a:schemeClr val="dk1"/>
                </a:solidFill>
              </a:rPr>
              <a:t>After applying reparameterization trick, we can use stochastic gradient descent to get MAP estimate of G (cores) and ϕ (probability parameter from Bernoulli distribution of masks). </a:t>
            </a:r>
            <a:endParaRPr sz="203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35">
                <a:solidFill>
                  <a:schemeClr val="dk1"/>
                </a:solidFill>
              </a:rPr>
              <a:t>Finally, binary masks are obtained by rounding ϕ</a:t>
            </a:r>
            <a:endParaRPr sz="203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035">
                <a:solidFill>
                  <a:schemeClr val="dk1"/>
                </a:solidFill>
              </a:rPr>
              <a:t>Mode-k Hadamard product between cores and corresponding masks gives compressed tensors.</a:t>
            </a:r>
            <a:endParaRPr sz="2035">
              <a:solidFill>
                <a:schemeClr val="dk1"/>
              </a:solidFill>
            </a:endParaRPr>
          </a:p>
        </p:txBody>
      </p:sp>
      <p:sp>
        <p:nvSpPr>
          <p:cNvPr id="178" name="Google Shape;17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25" y="4817345"/>
            <a:ext cx="895802" cy="314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Reproducing </a:t>
            </a:r>
            <a:r>
              <a:rPr lang="ru"/>
              <a:t>paper</a:t>
            </a:r>
            <a:r>
              <a:rPr lang="ru"/>
              <a:t> results</a:t>
            </a:r>
            <a:endParaRPr/>
          </a:p>
        </p:txBody>
      </p:sp>
      <p:sp>
        <p:nvSpPr>
          <p:cNvPr id="185" name="Google Shape;18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5" y="4817345"/>
            <a:ext cx="895802" cy="31493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4681800" y="554837"/>
            <a:ext cx="41505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 u="sng">
                <a:solidFill>
                  <a:schemeClr val="hlink"/>
                </a:solidFill>
                <a:hlinkClick r:id="rId4"/>
              </a:rPr>
              <a:t>https://github.com/xiyori/mars-reproducibility</a:t>
            </a:r>
            <a:endParaRPr sz="1600"/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311700" y="1152475"/>
            <a:ext cx="3715200" cy="33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The code provided by the authors only reproduces 1 experiment with a simple fully-connected model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We implement 2 more experiments: LeNet-5 on MNIST and ResNet-110 on CIFAR10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Our results align with the paper sufficiently well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6245" y="1152475"/>
            <a:ext cx="4374304" cy="330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Reproducing paper results: LeNet-5</a:t>
            </a:r>
            <a:endParaRPr/>
          </a:p>
        </p:txBody>
      </p:sp>
      <p:sp>
        <p:nvSpPr>
          <p:cNvPr id="195" name="Google Shape;19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5" y="4817345"/>
            <a:ext cx="895802" cy="31493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311700" y="1152475"/>
            <a:ext cx="85206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Tucker decomposition for convolution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Low-rank factorization for linear (Skeleton decomposition!)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538" y="2417300"/>
            <a:ext cx="7088799" cy="24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6725" y="1912423"/>
            <a:ext cx="251280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Reproducing paper results: ResNet-110</a:t>
            </a:r>
            <a:endParaRPr/>
          </a:p>
        </p:txBody>
      </p:sp>
      <p:sp>
        <p:nvSpPr>
          <p:cNvPr id="205" name="Google Shape;20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5" y="4817345"/>
            <a:ext cx="895802" cy="31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11700" y="1152475"/>
            <a:ext cx="85206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Tensor Train for convolutions in 2nd and 3rd blocks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Naive: 2d + 1 tensors r</a:t>
            </a:r>
            <a:r>
              <a:rPr baseline="-25000" lang="ru" sz="1600">
                <a:solidFill>
                  <a:schemeClr val="dk1"/>
                </a:solidFill>
              </a:rPr>
              <a:t>k-1</a:t>
            </a:r>
            <a:r>
              <a:rPr lang="ru" sz="1600">
                <a:solidFill>
                  <a:schemeClr val="dk1"/>
                </a:solidFill>
              </a:rPr>
              <a:t> x n</a:t>
            </a:r>
            <a:r>
              <a:rPr baseline="-25000" lang="ru" sz="1600">
                <a:solidFill>
                  <a:schemeClr val="dk1"/>
                </a:solidFill>
              </a:rPr>
              <a:t>k</a:t>
            </a:r>
            <a:r>
              <a:rPr lang="ru" sz="1600">
                <a:solidFill>
                  <a:schemeClr val="dk1"/>
                </a:solidFill>
              </a:rPr>
              <a:t> x r</a:t>
            </a:r>
            <a:r>
              <a:rPr baseline="-25000" lang="ru" sz="1600">
                <a:solidFill>
                  <a:schemeClr val="dk1"/>
                </a:solidFill>
              </a:rPr>
              <a:t>k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Proper: similar number of tensors r</a:t>
            </a:r>
            <a:r>
              <a:rPr baseline="-25000" lang="ru" sz="1600">
                <a:solidFill>
                  <a:schemeClr val="dk1"/>
                </a:solidFill>
              </a:rPr>
              <a:t>k-1</a:t>
            </a:r>
            <a:r>
              <a:rPr lang="ru" sz="1600">
                <a:solidFill>
                  <a:schemeClr val="dk1"/>
                </a:solidFill>
              </a:rPr>
              <a:t> x n</a:t>
            </a:r>
            <a:r>
              <a:rPr baseline="-25000" lang="ru" sz="1600">
                <a:solidFill>
                  <a:schemeClr val="dk1"/>
                </a:solidFill>
              </a:rPr>
              <a:t>k</a:t>
            </a:r>
            <a:r>
              <a:rPr lang="ru" sz="1600">
                <a:solidFill>
                  <a:schemeClr val="dk1"/>
                </a:solidFill>
              </a:rPr>
              <a:t> x m</a:t>
            </a:r>
            <a:r>
              <a:rPr baseline="-25000" lang="ru" sz="1600">
                <a:solidFill>
                  <a:schemeClr val="dk1"/>
                </a:solidFill>
              </a:rPr>
              <a:t>k</a:t>
            </a:r>
            <a:r>
              <a:rPr lang="ru" sz="1600">
                <a:solidFill>
                  <a:schemeClr val="dk1"/>
                </a:solidFill>
              </a:rPr>
              <a:t> x r</a:t>
            </a:r>
            <a:r>
              <a:rPr baseline="-25000" lang="ru" sz="1600">
                <a:solidFill>
                  <a:schemeClr val="dk1"/>
                </a:solidFill>
              </a:rPr>
              <a:t>k</a:t>
            </a:r>
            <a:r>
              <a:rPr lang="ru" sz="1600">
                <a:solidFill>
                  <a:schemeClr val="dk1"/>
                </a:solidFill>
              </a:rPr>
              <a:t>, inspired by Garipov et al. (2016)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613" y="2278360"/>
            <a:ext cx="7088773" cy="2384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MARS for AutoEncoders </a:t>
            </a:r>
            <a:endParaRPr/>
          </a:p>
        </p:txBody>
      </p:sp>
      <p:sp>
        <p:nvSpPr>
          <p:cNvPr id="214" name="Google Shape;21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5" y="4817345"/>
            <a:ext cx="895802" cy="31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974" y="940287"/>
            <a:ext cx="4068326" cy="332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625" y="997918"/>
            <a:ext cx="4289200" cy="326863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/>
        </p:nvSpPr>
        <p:spPr>
          <a:xfrm>
            <a:off x="706625" y="4107850"/>
            <a:ext cx="37422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Factorized </a:t>
            </a:r>
            <a:r>
              <a:rPr lang="ru" sz="1100">
                <a:solidFill>
                  <a:schemeClr val="dk2"/>
                </a:solidFill>
              </a:rPr>
              <a:t>autoencoders</a:t>
            </a:r>
            <a:r>
              <a:rPr lang="ru" sz="1100">
                <a:solidFill>
                  <a:schemeClr val="dk2"/>
                </a:solidFill>
              </a:rPr>
              <a:t> latent space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Compression: 3.819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5150988" y="4107850"/>
            <a:ext cx="32943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Base</a:t>
            </a:r>
            <a:r>
              <a:rPr lang="ru" sz="1100">
                <a:solidFill>
                  <a:schemeClr val="dk2"/>
                </a:solidFill>
              </a:rPr>
              <a:t> </a:t>
            </a:r>
            <a:r>
              <a:rPr lang="ru" sz="1100">
                <a:solidFill>
                  <a:schemeClr val="dk2"/>
                </a:solidFill>
              </a:rPr>
              <a:t>autoencoders latent space’s latent space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